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89" r:id="rId5"/>
    <p:sldId id="288" r:id="rId6"/>
    <p:sldId id="297" r:id="rId7"/>
    <p:sldId id="298" r:id="rId8"/>
    <p:sldId id="260" r:id="rId9"/>
    <p:sldId id="261" r:id="rId10"/>
    <p:sldId id="262" r:id="rId11"/>
    <p:sldId id="263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99" r:id="rId20"/>
    <p:sldId id="294" r:id="rId21"/>
    <p:sldId id="295" r:id="rId22"/>
    <p:sldId id="296" r:id="rId23"/>
    <p:sldId id="293" r:id="rId24"/>
    <p:sldId id="274" r:id="rId25"/>
    <p:sldId id="275" r:id="rId26"/>
    <p:sldId id="276" r:id="rId27"/>
    <p:sldId id="277" r:id="rId28"/>
    <p:sldId id="278" r:id="rId29"/>
    <p:sldId id="279" r:id="rId30"/>
    <p:sldId id="287" r:id="rId31"/>
    <p:sldId id="284" r:id="rId32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4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57" autoAdjust="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632B188B-5B0C-42B8-BEA3-0F713BA4A1BF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8B0E758B-D30B-4AB2-86B5-8F70CFDA7D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3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E80A755B-8FD3-40F8-91AC-D48ED18A0635}" type="slidenum">
              <a:rPr lang="en-US" sz="1200" b="0"/>
              <a:pPr/>
              <a:t>1</a:t>
            </a:fld>
            <a:endParaRPr lang="en-US" sz="1200" b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8E7907D8-C6B0-4785-949A-CA676E4BEB7D}" type="slidenum">
              <a:rPr lang="en-US" sz="1200" b="0"/>
              <a:pPr/>
              <a:t>13</a:t>
            </a:fld>
            <a:endParaRPr lang="en-US" sz="1200" b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The top 50 words (excluding ‘data’) from the free text responses to the question, “As you see it, what are the main challenges your repository faces when working with data?”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A1A0F1D0-D134-4145-AA46-004D4EC3CFB7}" type="slidenum">
              <a:rPr lang="en-US" sz="1200" b="0"/>
              <a:pPr/>
              <a:t>14</a:t>
            </a:fld>
            <a:endParaRPr lang="en-US" sz="1200" b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CA3007DD-D61A-4ECE-AFA9-EFEF2F1E419F}" type="slidenum">
              <a:rPr lang="en-US" sz="1200" b="0"/>
              <a:pPr/>
              <a:t>15</a:t>
            </a:fld>
            <a:endParaRPr lang="en-US" sz="1200" b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1B4505E4-8BF8-4219-9686-CF227CEC72D8}" type="slidenum">
              <a:rPr lang="en-US" sz="1200" b="0"/>
              <a:pPr/>
              <a:t>16</a:t>
            </a:fld>
            <a:endParaRPr lang="en-US" sz="1200" b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936270E4-34B1-4557-826E-B8FDCF8B82B9}" type="slidenum">
              <a:rPr lang="en-US" sz="1200" b="0"/>
              <a:pPr/>
              <a:t>17</a:t>
            </a:fld>
            <a:endParaRPr lang="en-US" sz="1200" b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9A8AB18C-888A-4679-BF77-E9E6129281BC}" type="slidenum">
              <a:rPr lang="en-US" sz="1200" b="0"/>
              <a:pPr/>
              <a:t>18</a:t>
            </a:fld>
            <a:endParaRPr lang="en-US" sz="1200" b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CD64592D-F450-4E57-90E8-03E68CC2A1BE}" type="slidenum">
              <a:rPr lang="en-US" sz="1200" b="0"/>
              <a:pPr/>
              <a:t>23</a:t>
            </a:fld>
            <a:endParaRPr lang="en-US" sz="1200" b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/>
              <a:t>Note higher ranking of Media Recovery and lower ranking of Metadata Tools and Confidentiality</a:t>
            </a:r>
            <a:r>
              <a:rPr lang="en-US" baseline="0" dirty="0" smtClean="0"/>
              <a:t> issues</a:t>
            </a:r>
            <a:r>
              <a:rPr lang="en-US" dirty="0" smtClean="0"/>
              <a:t> by Repository</a:t>
            </a:r>
            <a:r>
              <a:rPr lang="en-US" baseline="0" dirty="0" smtClean="0"/>
              <a:t> Managers.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AEFC3A22-3086-4C5A-ACC9-F47014BE5DDF}" type="slidenum">
              <a:rPr lang="en-US" sz="1200" b="0"/>
              <a:pPr/>
              <a:t>24</a:t>
            </a:fld>
            <a:endParaRPr lang="en-US" sz="1200" b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The top 50 words (excluding ‘data’) from the free text responses to the question, “What do you need to overcome these challenges of working with data?”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B33A20E5-81DB-443E-9E70-38811492E0FC}" type="slidenum">
              <a:rPr lang="en-US" sz="1200" b="0"/>
              <a:pPr/>
              <a:t>25</a:t>
            </a:fld>
            <a:endParaRPr lang="en-US" sz="1200" b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F6789F6F-614E-4481-9DAC-1371D0506B39}" type="slidenum">
              <a:rPr lang="en-US" sz="1200" b="0"/>
              <a:pPr/>
              <a:t>26</a:t>
            </a:fld>
            <a:endParaRPr lang="en-US" sz="1200" b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04F05D01-E6BD-4E2B-B041-CE008A179E9C}" type="slidenum">
              <a:rPr lang="en-US" sz="1200" b="0"/>
              <a:pPr/>
              <a:t>2</a:t>
            </a:fld>
            <a:endParaRPr lang="en-US" sz="1200" b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Funding for this survey was made possible by a 2009 IMLS National Leadership Grant.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799B8FAD-B1B7-4341-BAC8-7B37EA947AD4}" type="slidenum">
              <a:rPr lang="en-US" sz="1200" b="0"/>
              <a:pPr/>
              <a:t>27</a:t>
            </a:fld>
            <a:endParaRPr lang="en-US" sz="1200" b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37D3D5CA-EE02-4F48-802E-6D9EC7CB069A}" type="slidenum">
              <a:rPr lang="en-US" sz="1200" b="0"/>
              <a:pPr/>
              <a:t>28</a:t>
            </a:fld>
            <a:endParaRPr lang="en-US" sz="1200" b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7AF86E12-007B-49BF-8564-6403BDFBB59F}" type="slidenum">
              <a:rPr lang="en-US" sz="1200" b="0"/>
              <a:pPr/>
              <a:t>29</a:t>
            </a:fld>
            <a:endParaRPr lang="en-US" sz="1200" b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821AA2AB-A060-4AE8-B90A-5C6DF7D4CAA5}" type="slidenum">
              <a:rPr lang="en-US" sz="1200" b="0"/>
              <a:pPr/>
              <a:t>31</a:t>
            </a:fld>
            <a:endParaRPr lang="en-US" sz="1200" b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BFAB68B8-4238-4410-A638-601714E0FEB6}" type="slidenum">
              <a:rPr lang="en-US" sz="1200" b="0"/>
              <a:pPr/>
              <a:t>3</a:t>
            </a:fld>
            <a:endParaRPr lang="en-US" sz="1200" b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350813-C442-4E49-96CD-0A9349CB47EB}" type="slidenum">
              <a:rPr lang="en-US"/>
              <a:pPr/>
              <a:t>5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Title:  Partnerships in the data and research life cycle</a:t>
            </a:r>
          </a:p>
          <a:p>
            <a:r>
              <a:rPr lang="en-US" b="1"/>
              <a:t>Research life cycle:  blue arrows</a:t>
            </a:r>
          </a:p>
          <a:p>
            <a:r>
              <a:rPr lang="en-US" b="1"/>
              <a:t>Data life cycle:  yellow boxes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736C17ED-5789-4134-AEF7-F8C95B197A44}" type="slidenum">
              <a:rPr lang="en-US" sz="1200" b="0"/>
              <a:pPr/>
              <a:t>8</a:t>
            </a:fld>
            <a:endParaRPr lang="en-US" sz="1200" b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A0C0B8FE-644D-45F6-B4A4-C9E3CDEC836A}" type="slidenum">
              <a:rPr lang="en-US" sz="1200" b="0"/>
              <a:pPr/>
              <a:t>9</a:t>
            </a:fld>
            <a:endParaRPr lang="en-US" sz="1200" b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C52A48D7-0ED4-4915-864D-B97BB8E5EA57}" type="slidenum">
              <a:rPr lang="en-US" sz="1200" b="0"/>
              <a:pPr/>
              <a:t>10</a:t>
            </a:fld>
            <a:endParaRPr lang="en-US" sz="1200" b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Other: </a:t>
            </a:r>
          </a:p>
          <a:p>
            <a:r>
              <a:rPr lang="en-US" smtClean="0"/>
              <a:t>non-profit organization funded mostly by provincial govt organization (workers' compensation board)</a:t>
            </a:r>
          </a:p>
          <a:p>
            <a:r>
              <a:rPr lang="en-US" smtClean="0"/>
              <a:t>academic law library</a:t>
            </a:r>
          </a:p>
          <a:p>
            <a:r>
              <a:rPr lang="en-US" smtClean="0"/>
              <a:t>University department</a:t>
            </a:r>
          </a:p>
          <a:p>
            <a:r>
              <a:rPr lang="en-US" smtClean="0"/>
              <a:t>ngo</a:t>
            </a:r>
          </a:p>
          <a:p>
            <a:r>
              <a:rPr lang="en-US" smtClean="0"/>
              <a:t>Repository Service Provider</a:t>
            </a:r>
          </a:p>
          <a:p>
            <a:r>
              <a:rPr lang="en-US" smtClean="0"/>
              <a:t>network funded by NSF</a:t>
            </a:r>
          </a:p>
          <a:p>
            <a:r>
              <a:rPr lang="en-US" smtClean="0"/>
              <a:t>General research support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9ECD2109-4825-493B-8581-EC7410928C8F}" type="slidenum">
              <a:rPr lang="en-US" sz="1200" b="0"/>
              <a:pPr/>
              <a:t>11</a:t>
            </a:fld>
            <a:endParaRPr lang="en-US" sz="1200" b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Other:</a:t>
            </a:r>
          </a:p>
          <a:p>
            <a:r>
              <a:rPr lang="en-US" smtClean="0"/>
              <a:t>Statistical Support</a:t>
            </a:r>
          </a:p>
          <a:p>
            <a:r>
              <a:rPr lang="en-US" smtClean="0"/>
              <a:t>manager of collections, including digital imagery and data</a:t>
            </a:r>
          </a:p>
          <a:p>
            <a:r>
              <a:rPr lang="en-US" smtClean="0"/>
              <a:t>data archivist</a:t>
            </a:r>
          </a:p>
          <a:p>
            <a:r>
              <a:rPr lang="en-US" smtClean="0"/>
              <a:t>Research Coordinator charged w/ task of developing data management processes</a:t>
            </a:r>
          </a:p>
          <a:p>
            <a:r>
              <a:rPr lang="en-US" smtClean="0"/>
              <a:t>digital archivist</a:t>
            </a:r>
          </a:p>
          <a:p>
            <a:r>
              <a:rPr lang="en-US" smtClean="0"/>
              <a:t>Data librarian</a:t>
            </a:r>
          </a:p>
          <a:p>
            <a:r>
              <a:rPr lang="en-US" smtClean="0"/>
              <a:t>Provide Technical and Advisory Support to Repository Providers</a:t>
            </a:r>
          </a:p>
          <a:p>
            <a:r>
              <a:rPr lang="en-US" smtClean="0"/>
              <a:t>Archivist</a:t>
            </a:r>
          </a:p>
          <a:p>
            <a:r>
              <a:rPr lang="en-US" smtClean="0"/>
              <a:t>Government Documents Librarian</a:t>
            </a:r>
          </a:p>
          <a:p>
            <a:r>
              <a:rPr lang="en-US" smtClean="0"/>
              <a:t>special events designer/presenter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292" indent="-2854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1987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598783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5578" indent="-228397" defTabSz="929451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237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6916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5963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2758" indent="-228397" defTabSz="929451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2C0C80BC-4C0F-4258-A0AC-F2E21EDB6CA5}" type="slidenum">
              <a:rPr lang="en-US" sz="1200" b="0"/>
              <a:pPr/>
              <a:t>12</a:t>
            </a:fld>
            <a:endParaRPr lang="en-US" sz="1200" b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For 80% section, n=96.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8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3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79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9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1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62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9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0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7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332CE-C208-43C3-8B6C-C677052D5941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144AE-08E3-4278-B669-E7C7275E1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7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psr.umich.edu/icpsrweb/I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JISC-REPOSITORIES@jiscmail.ac.uk" TargetMode="External"/><Relationship Id="rId3" Type="http://schemas.openxmlformats.org/officeDocument/2006/relationships/hyperlink" Target="mailto:RESEARCH-DATAMAN@jiscmail.ac.uk" TargetMode="External"/><Relationship Id="rId7" Type="http://schemas.openxmlformats.org/officeDocument/2006/relationships/hyperlink" Target="mailto:sparc-sr@arl.or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PARC-IR@arl.org" TargetMode="External"/><Relationship Id="rId5" Type="http://schemas.openxmlformats.org/officeDocument/2006/relationships/hyperlink" Target="mailto:REPOMAN-L@listserv.indiana.edu" TargetMode="External"/><Relationship Id="rId4" Type="http://schemas.openxmlformats.org/officeDocument/2006/relationships/hyperlink" Target="mailto:digital-curation@googlegroups.com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962024" y="4724400"/>
            <a:ext cx="642937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sz="1800" b="0" dirty="0" smtClean="0">
                <a:latin typeface="Arial" charset="0"/>
              </a:rPr>
              <a:t>Open Repositories</a:t>
            </a:r>
          </a:p>
          <a:p>
            <a:r>
              <a:rPr lang="en-US" sz="1800" b="0" dirty="0" smtClean="0">
                <a:latin typeface="Arial" charset="0"/>
              </a:rPr>
              <a:t>9 July 2012</a:t>
            </a:r>
          </a:p>
          <a:p>
            <a:endParaRPr lang="en-US" sz="1800" b="0" dirty="0" smtClean="0">
              <a:latin typeface="Arial" charset="0"/>
            </a:endParaRPr>
          </a:p>
          <a:p>
            <a:r>
              <a:rPr lang="en-US" sz="1800" b="0" dirty="0" smtClean="0">
                <a:latin typeface="Arial" charset="0"/>
              </a:rPr>
              <a:t>Ann Green, Digital Life Cycle Research &amp; Consulting</a:t>
            </a:r>
            <a:endParaRPr lang="en-US" sz="1800" b="0" dirty="0">
              <a:latin typeface="Arial" charset="0"/>
            </a:endParaRPr>
          </a:p>
          <a:p>
            <a:r>
              <a:rPr lang="en-US" sz="1800" b="0" dirty="0">
                <a:latin typeface="Arial" charset="0"/>
              </a:rPr>
              <a:t>Jared Lyle, </a:t>
            </a:r>
            <a:r>
              <a:rPr lang="en-US" sz="1800" b="0" dirty="0" smtClean="0">
                <a:latin typeface="Arial" charset="0"/>
              </a:rPr>
              <a:t>ICPSR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943663" y="872169"/>
            <a:ext cx="74676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4000" dirty="0"/>
              <a:t>Prioritizing Services and Tools to Support Data Management in Repositories</a:t>
            </a:r>
            <a:endParaRPr lang="en-US" sz="4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86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931863" y="1295400"/>
            <a:ext cx="752633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200">
                <a:latin typeface="Arial" charset="0"/>
              </a:rPr>
              <a:t>Overall – Type of Organization (n=96)</a:t>
            </a:r>
          </a:p>
        </p:txBody>
      </p:sp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20000"/>
              </a:spcBef>
            </a:pPr>
            <a:endParaRPr lang="en-US" sz="2800" b="0">
              <a:latin typeface="Arial" charset="0"/>
            </a:endParaRPr>
          </a:p>
        </p:txBody>
      </p:sp>
      <p:graphicFrame>
        <p:nvGraphicFramePr>
          <p:cNvPr id="8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6525705"/>
              </p:ext>
            </p:extLst>
          </p:nvPr>
        </p:nvGraphicFramePr>
        <p:xfrm>
          <a:off x="1371600" y="2376488"/>
          <a:ext cx="6705601" cy="2286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559763"/>
                <a:gridCol w="1572919"/>
                <a:gridCol w="1572919"/>
              </a:tblGrid>
              <a:tr h="43910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Answer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Response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%</a:t>
                      </a:r>
                      <a:endParaRPr lang="en-US" sz="2400" dirty="0"/>
                    </a:p>
                  </a:txBody>
                  <a:tcPr/>
                </a:tc>
              </a:tr>
              <a:tr h="43910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College or University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81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84%</a:t>
                      </a:r>
                      <a:endParaRPr lang="en-US" sz="2400" dirty="0"/>
                    </a:p>
                  </a:txBody>
                  <a:tcPr/>
                </a:tc>
              </a:tr>
              <a:tr h="43910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Private organization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2%</a:t>
                      </a:r>
                      <a:endParaRPr lang="en-US" sz="2400" dirty="0"/>
                    </a:p>
                  </a:txBody>
                  <a:tcPr/>
                </a:tc>
              </a:tr>
              <a:tr h="43910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Government organization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/>
                </a:tc>
              </a:tr>
              <a:tr h="43910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Other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8%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84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6"/>
          <p:cNvSpPr>
            <a:spLocks noChangeArrowheads="1"/>
          </p:cNvSpPr>
          <p:nvPr/>
        </p:nvSpPr>
        <p:spPr bwMode="auto">
          <a:xfrm>
            <a:off x="457200" y="6604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200" dirty="0">
                <a:latin typeface="Arial" charset="0"/>
              </a:rPr>
              <a:t>Overall – Role within Organization (n=95)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20000"/>
              </a:spcBef>
            </a:pPr>
            <a:endParaRPr lang="en-US" sz="2800" b="0">
              <a:latin typeface="Arial" charset="0"/>
            </a:endParaRP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23325"/>
              </p:ext>
            </p:extLst>
          </p:nvPr>
        </p:nvGraphicFramePr>
        <p:xfrm>
          <a:off x="596900" y="1613465"/>
          <a:ext cx="7848600" cy="450807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893263"/>
                <a:gridCol w="1453444"/>
                <a:gridCol w="1501893"/>
              </a:tblGrid>
              <a:tr h="79939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Answer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Response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%</a:t>
                      </a:r>
                      <a:endParaRPr lang="en-US" sz="2400" dirty="0"/>
                    </a:p>
                  </a:txBody>
                  <a:tcPr/>
                </a:tc>
              </a:tr>
              <a:tr h="46449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Librarian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54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57%</a:t>
                      </a:r>
                      <a:endParaRPr lang="en-US" sz="2400" dirty="0"/>
                    </a:p>
                  </a:txBody>
                  <a:tcPr/>
                </a:tc>
              </a:tr>
              <a:tr h="46449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Repository Manager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35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37%</a:t>
                      </a:r>
                      <a:endParaRPr lang="en-US" sz="2400" dirty="0"/>
                    </a:p>
                  </a:txBody>
                  <a:tcPr/>
                </a:tc>
              </a:tr>
              <a:tr h="46449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Software Developer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7%</a:t>
                      </a:r>
                      <a:endParaRPr lang="en-US" sz="2400" dirty="0"/>
                    </a:p>
                  </a:txBody>
                  <a:tcPr/>
                </a:tc>
              </a:tr>
              <a:tr h="46449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Manager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16%</a:t>
                      </a:r>
                      <a:endParaRPr lang="en-US" sz="2400" dirty="0"/>
                    </a:p>
                  </a:txBody>
                  <a:tcPr/>
                </a:tc>
              </a:tr>
              <a:tr h="45355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Library Director / Senior Manager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11%</a:t>
                      </a:r>
                      <a:endParaRPr lang="en-US" sz="2400" dirty="0"/>
                    </a:p>
                  </a:txBody>
                  <a:tcPr/>
                </a:tc>
              </a:tr>
              <a:tr h="46449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Faculty Member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12%</a:t>
                      </a:r>
                      <a:endParaRPr lang="en-US" sz="2400" dirty="0"/>
                    </a:p>
                  </a:txBody>
                  <a:tcPr/>
                </a:tc>
              </a:tr>
              <a:tr h="46449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Researcher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15%</a:t>
                      </a:r>
                      <a:endParaRPr lang="en-US" sz="2400" dirty="0"/>
                    </a:p>
                  </a:txBody>
                  <a:tcPr/>
                </a:tc>
              </a:tr>
              <a:tr h="46449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Other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dirty="0" smtClean="0"/>
                        <a:t>11%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19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200">
                <a:latin typeface="Arial" charset="0"/>
              </a:rPr>
              <a:t>Overall – Types of Data Received</a:t>
            </a:r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>
                <a:latin typeface="Arial" charset="0"/>
              </a:rPr>
              <a:t>Of those who’d received or were planning to receive data (80%):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>
                <a:latin typeface="Arial" charset="0"/>
              </a:rPr>
              <a:t>Social Sciences (69%)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>
                <a:latin typeface="Arial" charset="0"/>
              </a:rPr>
              <a:t>Physical Sciences (47%)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>
                <a:latin typeface="Arial" charset="0"/>
              </a:rPr>
              <a:t>Humanities (36%)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>
                <a:latin typeface="Arial" charset="0"/>
              </a:rPr>
              <a:t>Biomedical (36%)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>
                <a:latin typeface="Arial" charset="0"/>
              </a:rPr>
              <a:t>Engineering (24%)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endParaRPr lang="en-US" sz="2800" b="0">
              <a:latin typeface="Arial" charset="0"/>
            </a:endParaRP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endParaRPr lang="en-US" sz="28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67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200">
                <a:latin typeface="Arial" charset="0"/>
              </a:rPr>
              <a:t>Challenges (everyone)</a:t>
            </a:r>
          </a:p>
        </p:txBody>
      </p:sp>
      <p:pic>
        <p:nvPicPr>
          <p:cNvPr id="13316" name="Picture 5" descr="https://lh4.googleusercontent.com/y0eaje5ycmCF8SJHg6WT5b28sTY2iHyQs-6-xIx_AXmd_5QvU9KiB2g1K-LlQltxhlptGRKMLQOhx_0I29h0GgMfLGJSInUsvuY7C8yyS5JgiMjPZt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2295525"/>
            <a:ext cx="8439150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606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685800" y="2438400"/>
            <a:ext cx="79248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0" u="sng"/>
              <a:t>Size</a:t>
            </a:r>
            <a:r>
              <a:rPr lang="en-US" sz="2800" b="0"/>
              <a:t>: “The materials are often held in very large files, or consist of complex objects. Our current repository doesn't support either well.” / “Bandwidth.”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b="0" u="sng"/>
              <a:t>Range of formats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b="0" u="sng"/>
              <a:t>Preservation</a:t>
            </a:r>
            <a:r>
              <a:rPr lang="en-US" sz="2800" b="0"/>
              <a:t>: “Being able to pull out the data and have it still be viable.”</a:t>
            </a: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</a:rPr>
              <a:t>Challenges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85800" y="1927225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/>
              <a:t>Formats, data recovery, media recovery </a:t>
            </a:r>
          </a:p>
          <a:p>
            <a:pPr eaLnBrk="1" hangingPunct="1">
              <a:lnSpc>
                <a:spcPct val="90000"/>
              </a:lnSpc>
            </a:pPr>
            <a:endParaRPr lang="en-US" sz="2800" i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5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685800" y="2438400"/>
            <a:ext cx="79248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0" u="sng"/>
              <a:t>Curation</a:t>
            </a:r>
            <a:r>
              <a:rPr lang="en-US" sz="2800" b="0"/>
              <a:t>: “Making it meaningful and useful outside of the application that created it.”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b="0" u="sng"/>
              <a:t>Discoverability</a:t>
            </a:r>
            <a:r>
              <a:rPr lang="en-US" sz="2800" b="0"/>
              <a:t>: “How to expose data to wider world (except by title or descriptors).”</a:t>
            </a:r>
            <a:endParaRPr lang="en-US" sz="2800" b="0" u="sng"/>
          </a:p>
          <a:p>
            <a:pPr marL="457200" indent="-457200">
              <a:buFont typeface="Arial" charset="0"/>
              <a:buChar char="•"/>
            </a:pPr>
            <a:r>
              <a:rPr lang="en-US" sz="2800" b="0" u="sng"/>
              <a:t>Exploration</a:t>
            </a:r>
            <a:r>
              <a:rPr lang="en-US" sz="2800" b="0"/>
              <a:t>: “Making data available for online analysis.”</a:t>
            </a: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</a:rPr>
              <a:t>Challenges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685800" y="1763713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/>
              <a:t>Metadata, documentation, catalog linkages</a:t>
            </a:r>
            <a:endParaRPr lang="en-US" sz="2800" i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34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685800" y="2438400"/>
            <a:ext cx="79248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0" u="sng"/>
              <a:t>Politics</a:t>
            </a:r>
            <a:r>
              <a:rPr lang="en-US" sz="2800" b="0"/>
              <a:t>: “Lack of clarity about institutional support in terms of long-term financial sustainability and firm commitment.”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b="0" u="sng"/>
              <a:t>Standards</a:t>
            </a:r>
            <a:r>
              <a:rPr lang="en-US" sz="2800" b="0"/>
              <a:t>: “Uncertainty about how to deal with a multitude of data formats, file types, software, etc ; lacking best practices to follow.”</a:t>
            </a: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</a:rPr>
              <a:t>Challenges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685800" y="1763713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/>
              <a:t>Costs, policies</a:t>
            </a:r>
            <a:endParaRPr lang="en-US" sz="2800" i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60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708025" y="2068513"/>
            <a:ext cx="79248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0" u="sng"/>
              <a:t>Review and Treatment</a:t>
            </a:r>
            <a:r>
              <a:rPr lang="en-US" sz="2800" b="0"/>
              <a:t>: “We have no capability to do disclosure reviews, so it is possible that people are giving us data that could identify individuals.”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</a:rPr>
              <a:t>Challenges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85800" y="1763713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/>
              <a:t>Confidential data, confidentiality review</a:t>
            </a:r>
            <a:endParaRPr lang="en-US" sz="2800" i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29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685800" y="2438400"/>
            <a:ext cx="79248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0" u="sng"/>
              <a:t>Faculty cooperation</a:t>
            </a:r>
            <a:r>
              <a:rPr lang="en-US" sz="2800" b="0"/>
              <a:t>: “The main challenges are much more sociopolitical than technological - convincing faculty &amp; research staff that the library is the place to store and preserve their data.”</a:t>
            </a: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</a:rPr>
              <a:t>Challenges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85800" y="1763713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/>
              <a:t>Support networks, training</a:t>
            </a:r>
            <a:endParaRPr lang="en-US" sz="2800" i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70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066800" y="533400"/>
            <a:ext cx="7848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600" dirty="0" smtClean="0">
                <a:latin typeface="Arial" charset="0"/>
              </a:rPr>
              <a:t>Services</a:t>
            </a:r>
          </a:p>
          <a:p>
            <a:pPr eaLnBrk="1" hangingPunct="1">
              <a:lnSpc>
                <a:spcPct val="90000"/>
              </a:lnSpc>
            </a:pPr>
            <a:endParaRPr lang="en-US" sz="36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600" dirty="0" smtClean="0">
                <a:latin typeface="Arial" charset="0"/>
              </a:rPr>
              <a:t>“If </a:t>
            </a:r>
            <a:r>
              <a:rPr lang="en-US" sz="3600" dirty="0">
                <a:latin typeface="Arial" charset="0"/>
              </a:rPr>
              <a:t>others were to offer the following services to help repositories work with data, which would be useful</a:t>
            </a:r>
            <a:r>
              <a:rPr lang="en-US" sz="3600" dirty="0" smtClean="0">
                <a:latin typeface="Arial" charset="0"/>
              </a:rPr>
              <a:t>?”</a:t>
            </a:r>
            <a:endParaRPr lang="en-US" sz="3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57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688975" y="1560513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200">
                <a:latin typeface="Arial" charset="0"/>
              </a:rPr>
              <a:t>Support:</a:t>
            </a:r>
          </a:p>
        </p:txBody>
      </p:sp>
      <p:pic>
        <p:nvPicPr>
          <p:cNvPr id="3076" name="Picture 2" descr="http://www.lib.umich.edu/files/grants/crms/IMLS_Logo_2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00288"/>
            <a:ext cx="697230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381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Format migration – “I need help moving SPSS data into SAS.”</a:t>
            </a:r>
          </a:p>
          <a:p>
            <a:r>
              <a:rPr lang="en-US" dirty="0" smtClean="0"/>
              <a:t>Metadata tools – “I need help describing a data collection; the current metadata fields in my repository don’t fit.”</a:t>
            </a:r>
          </a:p>
          <a:p>
            <a:r>
              <a:rPr lang="en-US" dirty="0" smtClean="0"/>
              <a:t>Data recovery – “I need help opening data stored as SPSS version 3.”</a:t>
            </a:r>
          </a:p>
          <a:p>
            <a:r>
              <a:rPr lang="en-US" dirty="0" smtClean="0"/>
              <a:t>Costs – “I need help estimating costs to curate and disseminate a data collection.”</a:t>
            </a:r>
            <a:endParaRPr lang="en-US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38200" y="533400"/>
            <a:ext cx="7543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 charset="0"/>
              </a:rPr>
              <a:t>If others were to offer the following services to help repositories work with data, which would be useful?</a:t>
            </a:r>
          </a:p>
        </p:txBody>
      </p:sp>
    </p:spTree>
    <p:extLst>
      <p:ext uri="{BB962C8B-B14F-4D97-AF65-F5344CB8AC3E}">
        <p14:creationId xmlns:p14="http://schemas.microsoft.com/office/powerpoint/2010/main" val="16357391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Policy review – “I need help creating and/or reviewing policies related to appraisal and preservation.”</a:t>
            </a:r>
          </a:p>
          <a:p>
            <a:r>
              <a:rPr lang="en-US" dirty="0" smtClean="0"/>
              <a:t>Confidential data dissemination – “I need help sharing confidential data with others in a secure way.”</a:t>
            </a:r>
          </a:p>
          <a:p>
            <a:r>
              <a:rPr lang="en-US" dirty="0" smtClean="0"/>
              <a:t>Documentation – “I need help describing variables in my data collection.”</a:t>
            </a:r>
          </a:p>
          <a:p>
            <a:r>
              <a:rPr lang="en-US" dirty="0" smtClean="0"/>
              <a:t>Media recovery – “I need help retrieving data from a 9-track tape.”</a:t>
            </a:r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838200" y="533400"/>
            <a:ext cx="7543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 charset="0"/>
              </a:rPr>
              <a:t>If others were to offer the following services to help repositories work with data, which would be useful?</a:t>
            </a:r>
          </a:p>
        </p:txBody>
      </p:sp>
    </p:spTree>
    <p:extLst>
      <p:ext uri="{BB962C8B-B14F-4D97-AF65-F5344CB8AC3E}">
        <p14:creationId xmlns:p14="http://schemas.microsoft.com/office/powerpoint/2010/main" val="2274701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Confidentiality review – “I need help treating data containing sensitive personal information.”</a:t>
            </a:r>
          </a:p>
          <a:p>
            <a:r>
              <a:rPr lang="en-US" dirty="0" smtClean="0"/>
              <a:t>Support networks – “I want to connect with others who are working through similar data issues.”</a:t>
            </a:r>
          </a:p>
          <a:p>
            <a:r>
              <a:rPr lang="en-US" dirty="0" smtClean="0"/>
              <a:t>Linking to a union catalog – “I would like to get our metadata about data collections known to the researchers/community.”</a:t>
            </a:r>
          </a:p>
          <a:p>
            <a:r>
              <a:rPr lang="en-US" dirty="0" smtClean="0"/>
              <a:t>Training about quantitative data – “I want to learn more about how to work with statistical packages and quantitative data.”</a:t>
            </a:r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838200" y="533400"/>
            <a:ext cx="7543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 charset="0"/>
              </a:rPr>
              <a:t>If others were to offer the following services to help repositories work with data, which would be useful?</a:t>
            </a:r>
          </a:p>
        </p:txBody>
      </p:sp>
    </p:spTree>
    <p:extLst>
      <p:ext uri="{BB962C8B-B14F-4D97-AF65-F5344CB8AC3E}">
        <p14:creationId xmlns:p14="http://schemas.microsoft.com/office/powerpoint/2010/main" val="2274701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279428"/>
              </p:ext>
            </p:extLst>
          </p:nvPr>
        </p:nvGraphicFramePr>
        <p:xfrm>
          <a:off x="228600" y="876055"/>
          <a:ext cx="8382000" cy="598194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94000"/>
                <a:gridCol w="2794000"/>
                <a:gridCol w="2794000"/>
              </a:tblGrid>
              <a:tr h="64825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Answer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All Completed Surveys:</a:t>
                      </a:r>
                    </a:p>
                    <a:p>
                      <a:pPr algn="l">
                        <a:buNone/>
                      </a:pPr>
                      <a:r>
                        <a:rPr lang="en-US" sz="1800" dirty="0" smtClean="0"/>
                        <a:t>Useful</a:t>
                      </a:r>
                      <a:r>
                        <a:rPr lang="en-US" sz="1800" baseline="0" dirty="0" smtClean="0"/>
                        <a:t> Services – Mean Rank (# </a:t>
                      </a:r>
                      <a:r>
                        <a:rPr lang="en-US" sz="1800" baseline="0" dirty="0" smtClean="0"/>
                        <a:t>mentions)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Repository Managers:</a:t>
                      </a:r>
                    </a:p>
                    <a:p>
                      <a:pPr algn="l">
                        <a:buNone/>
                      </a:pPr>
                      <a:r>
                        <a:rPr lang="en-US" sz="1800" dirty="0" smtClean="0"/>
                        <a:t>Useful Services – Mean Rank (#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smtClean="0"/>
                        <a:t>mentions)</a:t>
                      </a:r>
                      <a:endParaRPr lang="en-US" sz="1800" dirty="0"/>
                    </a:p>
                  </a:txBody>
                  <a:tcPr/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Format migration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1" dirty="0" smtClean="0"/>
                        <a:t>2.81 </a:t>
                      </a:r>
                      <a:r>
                        <a:rPr lang="en-US" sz="1800" b="0" dirty="0" smtClean="0"/>
                        <a:t>(41)</a:t>
                      </a:r>
                      <a:endParaRPr lang="en-US" sz="1800" b="0" dirty="0"/>
                    </a:p>
                  </a:txBody>
                  <a:tcP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 smtClean="0"/>
                        <a:t>3.40 (15)</a:t>
                      </a:r>
                      <a:endParaRPr lang="en-US" sz="1800" b="0" dirty="0"/>
                    </a:p>
                  </a:txBody>
                  <a:tcPr>
                    <a:solidFill>
                      <a:srgbClr val="9BBB59"/>
                    </a:solidFill>
                  </a:tcPr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Metadata tools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3.03 (48)</a:t>
                      </a:r>
                      <a:endParaRPr lang="en-US" sz="1800" dirty="0"/>
                    </a:p>
                  </a:txBody>
                  <a:tcP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 smtClean="0"/>
                        <a:t>4.06 (17)</a:t>
                      </a:r>
                      <a:endParaRPr lang="en-US" sz="1800" b="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Data recovery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3.22 (36)</a:t>
                      </a:r>
                      <a:endParaRPr lang="en-US" sz="1800" dirty="0"/>
                    </a:p>
                  </a:txBody>
                  <a:tcP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3.77 (13)</a:t>
                      </a:r>
                      <a:endParaRPr lang="en-US" sz="1800" dirty="0"/>
                    </a:p>
                  </a:txBody>
                  <a:tcPr>
                    <a:solidFill>
                      <a:srgbClr val="9BBB59"/>
                    </a:solidFill>
                  </a:tcPr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Costs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3.40 (41)</a:t>
                      </a:r>
                      <a:endParaRPr lang="en-US" sz="1800" dirty="0"/>
                    </a:p>
                  </a:txBody>
                  <a:tcP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3.26 (19)</a:t>
                      </a:r>
                      <a:endParaRPr lang="en-US" sz="1800" dirty="0"/>
                    </a:p>
                  </a:txBody>
                  <a:tcPr>
                    <a:solidFill>
                      <a:srgbClr val="9BBB59"/>
                    </a:solidFill>
                  </a:tcPr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Policy review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3.96 (38)</a:t>
                      </a:r>
                      <a:endParaRPr lang="en-US" sz="1800" dirty="0"/>
                    </a:p>
                  </a:txBody>
                  <a:tcP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3.94 (16)</a:t>
                      </a:r>
                      <a:endParaRPr lang="en-US" sz="1800" dirty="0"/>
                    </a:p>
                  </a:txBody>
                  <a:tcPr>
                    <a:solidFill>
                      <a:srgbClr val="9BBB59"/>
                    </a:solidFill>
                  </a:tcPr>
                </a:tc>
              </a:tr>
              <a:tr h="64825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Confidential data dissemination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4.04 (36)</a:t>
                      </a:r>
                      <a:endParaRPr lang="en-US" sz="18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5.91 (11)</a:t>
                      </a:r>
                      <a:endParaRPr 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Documentation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4.08 (40)</a:t>
                      </a:r>
                      <a:endParaRPr lang="en-US" sz="18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4.05 (19)</a:t>
                      </a:r>
                      <a:endParaRPr lang="en-US" sz="18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Media recovery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4.26 (32)</a:t>
                      </a:r>
                      <a:endParaRPr lang="en-US" sz="18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1" dirty="0" smtClean="0"/>
                        <a:t>3.15 </a:t>
                      </a:r>
                      <a:r>
                        <a:rPr lang="en-US" sz="1800" b="0" dirty="0" smtClean="0"/>
                        <a:t>(13)</a:t>
                      </a:r>
                      <a:endParaRPr lang="en-US" sz="1800" b="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Confidentiality review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4.32 (37)</a:t>
                      </a:r>
                      <a:endParaRPr lang="en-US" sz="18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5.57 (14)</a:t>
                      </a:r>
                      <a:endParaRPr lang="en-US" sz="1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Support networks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4.45 </a:t>
                      </a:r>
                      <a:r>
                        <a:rPr lang="en-US" sz="1800" b="1" dirty="0" smtClean="0"/>
                        <a:t>(53)</a:t>
                      </a:r>
                      <a:endParaRPr lang="en-US" sz="1800" b="1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4.32 (19)</a:t>
                      </a:r>
                      <a:endParaRPr lang="en-US" sz="18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  <a:tr h="37710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Linking to a union catalog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4.47 (30)</a:t>
                      </a:r>
                      <a:endParaRPr lang="en-US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4.45 (11)</a:t>
                      </a:r>
                      <a:endParaRPr lang="en-US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4825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Training about quantitative data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5.30 (29)</a:t>
                      </a:r>
                      <a:endParaRPr lang="en-US" sz="1800" dirty="0"/>
                    </a:p>
                  </a:txBody>
                  <a:tcP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dirty="0" smtClean="0"/>
                        <a:t>5.91 (11)</a:t>
                      </a:r>
                      <a:endParaRPr lang="en-US" sz="1800" dirty="0"/>
                    </a:p>
                  </a:txBody>
                  <a:tcPr>
                    <a:solidFill>
                      <a:srgbClr val="C0504D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457200" y="139547"/>
            <a:ext cx="7543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If others were to offer the following services to help repositories work with data, which would be useful?</a:t>
            </a:r>
          </a:p>
        </p:txBody>
      </p:sp>
    </p:spTree>
    <p:extLst>
      <p:ext uri="{BB962C8B-B14F-4D97-AF65-F5344CB8AC3E}">
        <p14:creationId xmlns:p14="http://schemas.microsoft.com/office/powerpoint/2010/main" val="64346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200">
                <a:latin typeface="Arial" charset="0"/>
              </a:rPr>
              <a:t>Solutions (everyone)</a:t>
            </a:r>
          </a:p>
        </p:txBody>
      </p:sp>
      <p:pic>
        <p:nvPicPr>
          <p:cNvPr id="19460" name="Picture 2" descr="https://lh4.googleusercontent.com/McKQU0kT2i6xYbxnwnaVZOdpM3i-pPKBRcexFInpeDpxIlxeE6pEqBIEm4TulSphijWt3splP4vE80t1bDS_P_O2UpBQoGWgXVjYV7xRPanqIQo9jM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2209800"/>
            <a:ext cx="8439150" cy="397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214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685800" y="2438400"/>
            <a:ext cx="79248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0" u="sng" dirty="0"/>
              <a:t>Tools</a:t>
            </a:r>
            <a:r>
              <a:rPr lang="en-US" sz="2800" b="0" dirty="0"/>
              <a:t>: “Flexible tools that can be easily and seamlessly adapted to the various needs of our unit and can, ideally, be integrated into researchers' workflow.”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b="0" u="sng" dirty="0"/>
              <a:t>Specialized Repositories</a:t>
            </a:r>
            <a:r>
              <a:rPr lang="en-US" sz="2800" b="0" dirty="0"/>
              <a:t>: “We would like to establish a separate repository infrastructure tailored for holding various types of data - linking through to the institution repository.”</a:t>
            </a: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</a:rPr>
              <a:t>Solutions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685800" y="1927225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/>
              <a:t>Formats, data recovery, media recovery </a:t>
            </a:r>
          </a:p>
          <a:p>
            <a:pPr eaLnBrk="1" hangingPunct="1">
              <a:lnSpc>
                <a:spcPct val="90000"/>
              </a:lnSpc>
            </a:pPr>
            <a:endParaRPr lang="en-US" sz="2800" i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685800" y="914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Solutions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685800" y="1446213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 dirty="0"/>
              <a:t>Metadata, documentation, catalog linkages</a:t>
            </a:r>
            <a:endParaRPr lang="en-US" sz="2800" i="1" dirty="0">
              <a:latin typeface="Arial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5800" y="2286000"/>
            <a:ext cx="79248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Completeness</a:t>
            </a:r>
            <a:r>
              <a:rPr lang="en-US" sz="2800" dirty="0" smtClean="0"/>
              <a:t>: Make it easy to add and use domain-specific metadata.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Platforms</a:t>
            </a:r>
            <a:r>
              <a:rPr lang="en-US" sz="2800" dirty="0" smtClean="0"/>
              <a:t>: Work </a:t>
            </a:r>
            <a:r>
              <a:rPr lang="en-US" sz="2800" dirty="0"/>
              <a:t>with vendors to improve repository </a:t>
            </a:r>
            <a:r>
              <a:rPr lang="en-US" sz="2800" dirty="0" smtClean="0"/>
              <a:t>platforms and </a:t>
            </a:r>
            <a:r>
              <a:rPr lang="en-US" sz="2800" dirty="0"/>
              <a:t>software (e.g., metadata) to align with data community’s </a:t>
            </a:r>
            <a:r>
              <a:rPr lang="en-US" sz="2800" dirty="0" smtClean="0"/>
              <a:t>needs.</a:t>
            </a:r>
            <a:endParaRPr lang="en-US" sz="2800" u="sng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u="sng" dirty="0" smtClean="0"/>
              <a:t>Citation </a:t>
            </a:r>
            <a:r>
              <a:rPr lang="en-US" sz="2800" u="sng" dirty="0"/>
              <a:t>Standards</a:t>
            </a:r>
            <a:r>
              <a:rPr lang="en-US" sz="2800" dirty="0"/>
              <a:t>: Encourage use of data citation standards in IRs. 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  <a:p>
            <a:pPr marL="457200" indent="-457200">
              <a:buFont typeface="Arial" pitchFamily="34" charset="0"/>
              <a:buChar char="•"/>
            </a:pPr>
            <a:endParaRPr lang="en-US" sz="2800" u="sng" dirty="0" smtClean="0"/>
          </a:p>
        </p:txBody>
      </p:sp>
    </p:spTree>
    <p:extLst>
      <p:ext uri="{BB962C8B-B14F-4D97-AF65-F5344CB8AC3E}">
        <p14:creationId xmlns:p14="http://schemas.microsoft.com/office/powerpoint/2010/main" val="307155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685800" y="2209800"/>
            <a:ext cx="79248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0" u="sng" dirty="0"/>
              <a:t>More Resources</a:t>
            </a:r>
            <a:r>
              <a:rPr lang="en-US" sz="2800" b="0" dirty="0"/>
              <a:t>: “Better funding to enable us to employ more and more skilled staff, to improve our infrastructure and expand our services.”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u="sng" dirty="0" smtClean="0"/>
              <a:t>Sample Policies</a:t>
            </a:r>
            <a:r>
              <a:rPr lang="en-US" sz="2800" dirty="0" smtClean="0"/>
              <a:t>: Collected and shared across institutions.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u="sng" dirty="0" smtClean="0"/>
              <a:t>Infrastructure</a:t>
            </a:r>
            <a:r>
              <a:rPr lang="en-US" sz="2800" dirty="0" smtClean="0"/>
              <a:t>: Consult on strategies to use shared storage and replication.</a:t>
            </a:r>
            <a:endParaRPr lang="en-US" sz="2800" b="0" u="sng" dirty="0" smtClean="0"/>
          </a:p>
          <a:p>
            <a:pPr marL="457200" indent="-457200">
              <a:buFont typeface="Arial" charset="0"/>
              <a:buChar char="•"/>
            </a:pPr>
            <a:endParaRPr lang="en-US" sz="2800" b="0" dirty="0"/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685800" y="6858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Solutions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685800" y="1168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 dirty="0"/>
              <a:t>Costs, policies</a:t>
            </a:r>
            <a:endParaRPr lang="en-US" sz="280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96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</a:rPr>
              <a:t>Solutions</a:t>
            </a: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685800" y="1763713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/>
              <a:t>Confidential data, confidentiality review</a:t>
            </a:r>
            <a:endParaRPr lang="en-US" sz="2800" i="1">
              <a:latin typeface="Arial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5800" y="2133600"/>
            <a:ext cx="79248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0" u="sng" dirty="0" smtClean="0"/>
              <a:t>Tools</a:t>
            </a:r>
            <a:r>
              <a:rPr lang="en-US" sz="2800" b="0" dirty="0" smtClean="0"/>
              <a:t>: E.g., ‘</a:t>
            </a:r>
            <a:r>
              <a:rPr lang="en-US" sz="2800" b="0" dirty="0" err="1" smtClean="0"/>
              <a:t>Anonymizer</a:t>
            </a:r>
            <a:r>
              <a:rPr lang="en-US" sz="2800" b="0" dirty="0" smtClean="0"/>
              <a:t>’</a:t>
            </a:r>
            <a:endParaRPr lang="en-US" sz="2800" b="0" dirty="0"/>
          </a:p>
          <a:p>
            <a:pPr marL="457200" indent="-457200">
              <a:buFont typeface="Arial" charset="0"/>
              <a:buChar char="•"/>
            </a:pPr>
            <a:r>
              <a:rPr lang="en-US" sz="2800" b="0" u="sng" dirty="0"/>
              <a:t>Standards</a:t>
            </a:r>
            <a:r>
              <a:rPr lang="en-US" sz="2800" b="0" dirty="0"/>
              <a:t>: “Clear and widely-accepted </a:t>
            </a:r>
            <a:r>
              <a:rPr lang="en-US" sz="2800" b="0" dirty="0" smtClean="0"/>
              <a:t>disclosure standards </a:t>
            </a:r>
            <a:r>
              <a:rPr lang="en-US" sz="2800" b="0" dirty="0"/>
              <a:t>for data</a:t>
            </a:r>
            <a:r>
              <a:rPr lang="en-US" sz="2800" b="0" dirty="0" smtClean="0"/>
              <a:t>.”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u="sng" dirty="0" smtClean="0"/>
              <a:t>Training &amp; Consulting</a:t>
            </a:r>
            <a:r>
              <a:rPr lang="en-US" sz="2800" dirty="0" smtClean="0"/>
              <a:t>: Managing restricted use data.</a:t>
            </a:r>
            <a:endParaRPr lang="en-US" sz="2800" b="0" u="sng" dirty="0"/>
          </a:p>
        </p:txBody>
      </p:sp>
    </p:spTree>
    <p:extLst>
      <p:ext uri="{BB962C8B-B14F-4D97-AF65-F5344CB8AC3E}">
        <p14:creationId xmlns:p14="http://schemas.microsoft.com/office/powerpoint/2010/main" val="393177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685800" y="1536700"/>
            <a:ext cx="7924800" cy="516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u="sng" dirty="0" smtClean="0"/>
              <a:t>Researcher Training</a:t>
            </a:r>
            <a:r>
              <a:rPr lang="en-US" sz="2800" b="0" dirty="0" smtClean="0"/>
              <a:t>: </a:t>
            </a:r>
            <a:r>
              <a:rPr lang="en-US" sz="2800" b="0" dirty="0"/>
              <a:t>“A summary of best practices for researchers to apply when curating their own data in anticipation of depositing it.”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b="0" u="sng" dirty="0" smtClean="0"/>
              <a:t>Staff Training:</a:t>
            </a:r>
            <a:r>
              <a:rPr lang="en-US" sz="2800" b="0" dirty="0" smtClean="0"/>
              <a:t> </a:t>
            </a:r>
            <a:r>
              <a:rPr lang="en-US" sz="2800" b="0" dirty="0"/>
              <a:t>“To begin with we just need some firsthand experience in order to answer questions we have</a:t>
            </a:r>
            <a:r>
              <a:rPr lang="en-US" sz="2800" b="0" dirty="0" smtClean="0"/>
              <a:t>.”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u="sng" dirty="0" smtClean="0"/>
              <a:t>Case Studies</a:t>
            </a:r>
            <a:r>
              <a:rPr lang="en-US" sz="2800" dirty="0" smtClean="0"/>
              <a:t>: Share </a:t>
            </a:r>
            <a:r>
              <a:rPr lang="en-US" sz="2800" dirty="0"/>
              <a:t>case studies of working with data</a:t>
            </a:r>
            <a:r>
              <a:rPr lang="en-US" sz="2800" dirty="0" smtClean="0"/>
              <a:t>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u="sng" dirty="0" smtClean="0"/>
              <a:t>Practical Examples</a:t>
            </a:r>
            <a:r>
              <a:rPr lang="en-US" sz="2800" dirty="0" smtClean="0"/>
              <a:t>: Show </a:t>
            </a:r>
            <a:r>
              <a:rPr lang="en-US" sz="2800" dirty="0"/>
              <a:t>practical examples of presenting data in an IR</a:t>
            </a:r>
            <a:r>
              <a:rPr lang="en-US" sz="2800" dirty="0" smtClean="0"/>
              <a:t>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u="sng" dirty="0" smtClean="0"/>
              <a:t>Consulting</a:t>
            </a:r>
            <a:r>
              <a:rPr lang="en-US" sz="2800" dirty="0" smtClean="0"/>
              <a:t>: Consult </a:t>
            </a:r>
            <a:r>
              <a:rPr lang="en-US" sz="2800" dirty="0"/>
              <a:t>directly with IRs (e.g., disclosure reviews, data management plans</a:t>
            </a:r>
            <a:r>
              <a:rPr lang="en-US" sz="2800" dirty="0" smtClean="0"/>
              <a:t>)</a:t>
            </a:r>
          </a:p>
          <a:p>
            <a:pPr marL="457200" indent="-457200">
              <a:buFont typeface="Arial" charset="0"/>
              <a:buChar char="•"/>
            </a:pPr>
            <a:endParaRPr lang="en-US" sz="2800" dirty="0"/>
          </a:p>
          <a:p>
            <a:pPr marL="457200" indent="-457200">
              <a:buFont typeface="Arial" charset="0"/>
              <a:buChar char="•"/>
            </a:pPr>
            <a:endParaRPr lang="en-US" sz="2800" b="0" u="sng" dirty="0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673100" y="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Solutions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73100" y="4572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2800" b="0" i="1" dirty="0"/>
              <a:t>Support networks, training</a:t>
            </a:r>
            <a:endParaRPr lang="en-US" sz="280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0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9906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200">
                <a:hlinkClick r:id="rId3"/>
              </a:rPr>
              <a:t>http://www.icpsr.umich.edu/icpsrweb/IR/</a:t>
            </a:r>
            <a:endParaRPr lang="en-US" sz="3200">
              <a:latin typeface="Arial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3375" y="2209800"/>
            <a:ext cx="8412163" cy="3590925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592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Useful categories for discussion?</a:t>
            </a:r>
          </a:p>
          <a:p>
            <a:pPr marL="514350" indent="-514350">
              <a:buFont typeface="Arial"/>
              <a:buChar char="•"/>
            </a:pPr>
            <a:r>
              <a:rPr lang="en-US" dirty="0" smtClean="0"/>
              <a:t>Media recovery, format migration, data recovery</a:t>
            </a:r>
          </a:p>
          <a:p>
            <a:pPr marL="514350" indent="-514350">
              <a:buFont typeface="Arial"/>
              <a:buChar char="•"/>
            </a:pPr>
            <a:r>
              <a:rPr lang="en-US" dirty="0" smtClean="0"/>
              <a:t>Cost estimating and policy review</a:t>
            </a:r>
          </a:p>
          <a:p>
            <a:pPr marL="514350" indent="-514350">
              <a:buFont typeface="Arial"/>
              <a:buChar char="•"/>
            </a:pPr>
            <a:r>
              <a:rPr lang="en-US" dirty="0" smtClean="0"/>
              <a:t>Metadata tools, documentation, and catalog linkages</a:t>
            </a:r>
          </a:p>
          <a:p>
            <a:pPr marL="514350" indent="-514350">
              <a:buFont typeface="Arial"/>
              <a:buChar char="•"/>
            </a:pPr>
            <a:r>
              <a:rPr lang="en-US" dirty="0" smtClean="0"/>
              <a:t>Support networks and training</a:t>
            </a:r>
          </a:p>
          <a:p>
            <a:pPr marL="514350" indent="-514350">
              <a:buFont typeface="Arial"/>
              <a:buChar char="•"/>
            </a:pPr>
            <a:r>
              <a:rPr lang="en-US" dirty="0" smtClean="0"/>
              <a:t>Confidential data dissemination and confidentiality review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Your Ideas???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6366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6"/>
          <p:cNvSpPr>
            <a:spLocks noChangeArrowheads="1"/>
          </p:cNvSpPr>
          <p:nvPr/>
        </p:nvSpPr>
        <p:spPr bwMode="auto">
          <a:xfrm>
            <a:off x="685800" y="17526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endParaRPr lang="en-US" sz="2800">
              <a:latin typeface="Arial" charset="0"/>
            </a:endParaRP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auto">
          <a:xfrm>
            <a:off x="696913" y="2057400"/>
            <a:ext cx="77724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2800" b="0" dirty="0" smtClean="0"/>
              <a:t>green.ann@gmail.com</a:t>
            </a:r>
          </a:p>
          <a:p>
            <a:pPr algn="ctr">
              <a:lnSpc>
                <a:spcPct val="90000"/>
              </a:lnSpc>
            </a:pPr>
            <a:endParaRPr lang="en-US" sz="2800" b="0" dirty="0" smtClean="0"/>
          </a:p>
          <a:p>
            <a:pPr algn="ctr" eaLnBrk="1" hangingPunct="1">
              <a:lnSpc>
                <a:spcPct val="90000"/>
              </a:lnSpc>
            </a:pPr>
            <a:r>
              <a:rPr lang="en-US" sz="2800" b="0" dirty="0" smtClean="0"/>
              <a:t>lyle@umich.edu</a:t>
            </a:r>
            <a:endParaRPr lang="en-US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9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Partnerships 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000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"/>
                <a:cs typeface="Arial"/>
              </a:rPr>
              <a:t>“We </a:t>
            </a:r>
            <a:r>
              <a:rPr lang="en-US" dirty="0">
                <a:latin typeface="Arial"/>
                <a:cs typeface="Arial"/>
              </a:rPr>
              <a:t>propose that domain specific archives  partner with institution based repositories to provide expertise, tools, guidelines, and best practices to the research communities they serve</a:t>
            </a:r>
            <a:r>
              <a:rPr lang="en-US" dirty="0" smtClean="0">
                <a:latin typeface="Arial"/>
                <a:cs typeface="Arial"/>
              </a:rPr>
              <a:t>.”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1" y="4600223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Green, Ann G., and Myron P. </a:t>
            </a:r>
            <a:r>
              <a:rPr lang="en-US" dirty="0" err="1" smtClean="0"/>
              <a:t>Gutmann</a:t>
            </a:r>
            <a:r>
              <a:rPr lang="en-US" dirty="0" smtClean="0"/>
              <a:t>. (2007) "Building Partnerships Among Social Science  Researchers, Institution-based Repositories, and Domain Specific Data Archives."  OCLC Systems and Services: International Digital Library Perspectives. 23: 35-53.   http://hdl.handle.net/2027.42/41214 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88879" y="566521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j02333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352800"/>
            <a:ext cx="892175" cy="909638"/>
          </a:xfrm>
          <a:prstGeom prst="rect">
            <a:avLst/>
          </a:prstGeom>
          <a:noFill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172200" y="228600"/>
            <a:ext cx="2654300" cy="1812925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 i="1" dirty="0"/>
              <a:t>Data creation, collection, repurposing: </a:t>
            </a:r>
            <a:r>
              <a:rPr lang="en-US" sz="1400" i="1" dirty="0"/>
              <a:t>Partnerships between researchers &amp; support services with subject expertise; informed by domain standards and guidelines relating to formats, metadata, version control, etc.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248400" y="4521875"/>
            <a:ext cx="2590800" cy="2031325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 i="1" dirty="0"/>
              <a:t>Data processing, management and </a:t>
            </a:r>
            <a:r>
              <a:rPr lang="en-US" sz="1400" b="1" i="1" dirty="0" err="1"/>
              <a:t>curation</a:t>
            </a:r>
            <a:r>
              <a:rPr lang="en-US" sz="1400" b="1" i="1" dirty="0"/>
              <a:t>:</a:t>
            </a:r>
          </a:p>
          <a:p>
            <a:r>
              <a:rPr lang="en-GB" sz="1400" i="1" dirty="0"/>
              <a:t>Data are transformed, cleaned, derived as part of the research process; curators identify ‘partnering moments' to capture content for documentation and description.</a:t>
            </a:r>
            <a:r>
              <a:rPr lang="en-US" sz="1400" i="1" dirty="0"/>
              <a:t> Staging repositories offer curatorial workspaces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04800" y="4724400"/>
            <a:ext cx="2667000" cy="1600438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400" b="1" i="1" dirty="0"/>
              <a:t>Data sharing and distribution:</a:t>
            </a:r>
          </a:p>
          <a:p>
            <a:r>
              <a:rPr lang="en-GB" sz="1400" i="1" dirty="0"/>
              <a:t>Repositories ingest and manage research outputs; </a:t>
            </a:r>
            <a:r>
              <a:rPr lang="en-US" sz="1400" i="1" dirty="0"/>
              <a:t>offer federated searching, redundant storage, access controls; scholarly publications linked to data</a:t>
            </a:r>
          </a:p>
          <a:p>
            <a:endParaRPr lang="en-US" sz="1400" i="1" dirty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28600" y="152400"/>
            <a:ext cx="2895600" cy="202565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 b="1" i="1" dirty="0"/>
              <a:t>Data preservation, dissemination &amp; long term stewardship: </a:t>
            </a:r>
          </a:p>
          <a:p>
            <a:r>
              <a:rPr lang="en-GB" sz="1400" i="1" dirty="0"/>
              <a:t>Repositories and data archives provide preservation services such as format migration and media refreshment; dataset may survive a period of </a:t>
            </a:r>
            <a:r>
              <a:rPr lang="en-GB" sz="1400" i="1" dirty="0" err="1"/>
              <a:t>dis</a:t>
            </a:r>
            <a:r>
              <a:rPr lang="en-GB" sz="1400" i="1" dirty="0"/>
              <a:t>-interest before being re-discovered</a:t>
            </a:r>
            <a:endParaRPr lang="en-US" sz="1400" i="1" dirty="0"/>
          </a:p>
        </p:txBody>
      </p:sp>
      <p:pic>
        <p:nvPicPr>
          <p:cNvPr id="3079" name="Picture 7" descr="j020546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1295400"/>
            <a:ext cx="1371600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MCj0412564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2743200"/>
            <a:ext cx="17621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3276600" y="457200"/>
            <a:ext cx="2667000" cy="790575"/>
          </a:xfrm>
          <a:prstGeom prst="rightArrow">
            <a:avLst>
              <a:gd name="adj1" fmla="val 50000"/>
              <a:gd name="adj2" fmla="val 8433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1"/>
              <a:t>Discovery and Planning</a:t>
            </a: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7162800" y="2286000"/>
            <a:ext cx="914400" cy="1752600"/>
          </a:xfrm>
          <a:prstGeom prst="downArrow">
            <a:avLst>
              <a:gd name="adj1" fmla="val 50000"/>
              <a:gd name="adj2" fmla="val 4791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1"/>
              <a:t>Data Analysis</a:t>
            </a:r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3200400" y="5257800"/>
            <a:ext cx="2667000" cy="838200"/>
          </a:xfrm>
          <a:prstGeom prst="leftArrow">
            <a:avLst>
              <a:gd name="adj1" fmla="val 50000"/>
              <a:gd name="adj2" fmla="val 79545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1"/>
              <a:t>Publication and Sharing</a:t>
            </a:r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838200" y="2362200"/>
            <a:ext cx="1019175" cy="2133600"/>
          </a:xfrm>
          <a:prstGeom prst="upArrow">
            <a:avLst>
              <a:gd name="adj1" fmla="val 50000"/>
              <a:gd name="adj2" fmla="val 52336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1" dirty="0"/>
              <a:t>Long term access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5029200" y="2054225"/>
            <a:ext cx="1106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/>
              <a:t>Repositories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5105400" y="41910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b="1"/>
              <a:t>Curation services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352800" y="4721225"/>
            <a:ext cx="10937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/>
              <a:t>Researchers</a:t>
            </a:r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 flipH="1">
            <a:off x="3810000" y="22860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flipH="1" flipV="1">
            <a:off x="4495800" y="3733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 flipH="1" flipV="1">
            <a:off x="5029200" y="22098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3810000" y="2667000"/>
            <a:ext cx="1676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/>
              <a:t>PARTNERSHIPS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2971800" y="6553200"/>
            <a:ext cx="29071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Ann Green, DISK-UK </a:t>
            </a:r>
            <a:r>
              <a:rPr lang="en-US" sz="1400" b="1" dirty="0" err="1"/>
              <a:t>DataShare</a:t>
            </a:r>
            <a:r>
              <a:rPr lang="en-US" sz="1400" b="1" dirty="0"/>
              <a:t>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>
                <a:latin typeface="Arial"/>
                <a:cs typeface="Arial"/>
              </a:rPr>
              <a:t>Hand offs to connect the dots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>
                <a:latin typeface="Arial"/>
                <a:cs typeface="Arial"/>
              </a:rPr>
              <a:t>Chris </a:t>
            </a:r>
            <a:r>
              <a:rPr lang="en-US" dirty="0" err="1">
                <a:latin typeface="Arial"/>
                <a:cs typeface="Arial"/>
              </a:rPr>
              <a:t>Rusbridge</a:t>
            </a:r>
            <a:r>
              <a:rPr lang="en-US" dirty="0">
                <a:latin typeface="Arial"/>
                <a:cs typeface="Arial"/>
              </a:rPr>
              <a:t>:  “digital preservation is like a relay race, with different parties taking responsibility for a limited period and then 'passing the baton'.”</a:t>
            </a:r>
          </a:p>
          <a:p>
            <a:pPr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>
                <a:latin typeface="Arial"/>
                <a:cs typeface="Arial"/>
              </a:rPr>
              <a:t>Rethinking Roles and Responsibilities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/>
                <a:cs typeface="Arial"/>
              </a:rPr>
              <a:t>What would it take to build this partnership between </a:t>
            </a:r>
            <a:r>
              <a:rPr lang="en-US" dirty="0" err="1">
                <a:latin typeface="Arial"/>
                <a:cs typeface="Arial"/>
              </a:rPr>
              <a:t>IRs</a:t>
            </a:r>
            <a:r>
              <a:rPr lang="en-US" dirty="0">
                <a:latin typeface="Arial"/>
                <a:cs typeface="Arial"/>
              </a:rPr>
              <a:t>, social science support services, and domain repositories?</a:t>
            </a:r>
          </a:p>
          <a:p>
            <a:pPr eaLnBrk="1" hangingPunct="1"/>
            <a:r>
              <a:rPr lang="en-US" dirty="0">
                <a:latin typeface="Arial"/>
                <a:cs typeface="Arial"/>
              </a:rPr>
              <a:t>Where is it already happening?</a:t>
            </a:r>
          </a:p>
          <a:p>
            <a:pPr eaLnBrk="1" hangingPunct="1"/>
            <a:r>
              <a:rPr lang="en-US" dirty="0">
                <a:latin typeface="Arial"/>
                <a:cs typeface="Arial"/>
              </a:rPr>
              <a:t>What are the incentives, costs, challenges?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678089" y="533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200" dirty="0" smtClean="0">
                <a:latin typeface="Arial" charset="0"/>
              </a:rPr>
              <a:t>Survey distributed March &amp; April 2012 </a:t>
            </a:r>
            <a:r>
              <a:rPr lang="en-US" sz="3200" dirty="0">
                <a:latin typeface="Arial" charset="0"/>
              </a:rPr>
              <a:t>to:</a:t>
            </a: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696913" y="13716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Research Data Management discussion list (</a:t>
            </a:r>
            <a:r>
              <a:rPr lang="en-US" sz="1800" b="0" u="sng" dirty="0">
                <a:hlinkClick r:id="rId3"/>
              </a:rPr>
              <a:t>RESEARCH-DATAMAN@jiscmail.ac.uk</a:t>
            </a:r>
            <a:r>
              <a:rPr lang="en-US" sz="1800" b="0" dirty="0"/>
              <a:t>)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Digital </a:t>
            </a:r>
            <a:r>
              <a:rPr lang="en-US" sz="1800" b="0" dirty="0" err="1"/>
              <a:t>Curation</a:t>
            </a:r>
            <a:r>
              <a:rPr lang="en-US" sz="1800" b="0" dirty="0"/>
              <a:t> Google Group (</a:t>
            </a:r>
            <a:r>
              <a:rPr lang="en-US" sz="1800" b="0" u="sng" dirty="0">
                <a:hlinkClick r:id="rId4"/>
              </a:rPr>
              <a:t>digital-curation@googlegroups.com</a:t>
            </a:r>
            <a:r>
              <a:rPr lang="en-US" sz="1800" b="0" dirty="0"/>
              <a:t>)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Institutional Repository Managers’ Mailing List (</a:t>
            </a:r>
            <a:r>
              <a:rPr lang="en-US" sz="1800" b="0" u="sng" dirty="0">
                <a:hlinkClick r:id="rId5"/>
              </a:rPr>
              <a:t>REPOMAN-L@listserv.indiana.edu</a:t>
            </a:r>
            <a:r>
              <a:rPr lang="en-US" sz="1800" b="0" dirty="0"/>
              <a:t>)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SPARC Institutional Repositories discussion list (</a:t>
            </a:r>
            <a:r>
              <a:rPr lang="en-US" sz="1800" b="0" u="sng" dirty="0">
                <a:hlinkClick r:id="rId6"/>
              </a:rPr>
              <a:t>SPARC-IR@arl.org</a:t>
            </a:r>
            <a:r>
              <a:rPr lang="en-US" sz="1800" b="0" dirty="0"/>
              <a:t>)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SPARC-SR discussion list (</a:t>
            </a:r>
            <a:r>
              <a:rPr lang="en-US" sz="1800" b="0" u="sng" dirty="0">
                <a:hlinkClick r:id="rId7"/>
              </a:rPr>
              <a:t>sparc-sr@arl.org</a:t>
            </a:r>
            <a:r>
              <a:rPr lang="en-US" sz="1800" b="0" dirty="0"/>
              <a:t>)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JISC-REPOSITORIES mailing list (</a:t>
            </a:r>
            <a:r>
              <a:rPr lang="en-US" sz="1800" b="0" u="sng" dirty="0">
                <a:hlinkClick r:id="rId8"/>
              </a:rPr>
              <a:t>JISC-REPOSITORIES@jiscmail.ac.uk</a:t>
            </a:r>
            <a:r>
              <a:rPr lang="en-US" sz="1800" b="0" dirty="0"/>
              <a:t>)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 err="1"/>
              <a:t>DuraSpace</a:t>
            </a:r>
            <a:r>
              <a:rPr lang="en-US" sz="1800" b="0" dirty="0"/>
              <a:t> repository community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Fedora repository community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Digital Commons repository community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IASSIST listserv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ICPSR announcements Web page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1800" b="0" dirty="0"/>
              <a:t>ICPSR OR announcements list </a:t>
            </a:r>
            <a:endParaRPr lang="en-US" sz="1800" b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6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685800" y="12954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</a:pPr>
            <a:r>
              <a:rPr lang="en-US" sz="3200" dirty="0">
                <a:latin typeface="Arial" charset="0"/>
              </a:rPr>
              <a:t>Overall - Demographics</a:t>
            </a:r>
          </a:p>
        </p:txBody>
      </p:sp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 dirty="0">
                <a:latin typeface="Arial" charset="0"/>
              </a:rPr>
              <a:t>60% completion rate (109/181)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 dirty="0">
                <a:latin typeface="Arial" charset="0"/>
              </a:rPr>
              <a:t>27 U.S. states + D.C.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 dirty="0">
                <a:latin typeface="Arial" charset="0"/>
              </a:rPr>
              <a:t>6 Canadian provinces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 dirty="0">
                <a:latin typeface="Arial" charset="0"/>
              </a:rPr>
              <a:t>UK, AU, NL, NO, SA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 b="0" dirty="0">
                <a:latin typeface="Arial" charset="0"/>
              </a:rPr>
              <a:t>66% respondents from social science repository mailing list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endParaRPr lang="en-US" sz="2800" b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18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4922</TotalTime>
  <Words>1808</Words>
  <Application>Microsoft Office PowerPoint</Application>
  <PresentationFormat>On-screen Show (4:3)</PresentationFormat>
  <Paragraphs>275</Paragraphs>
  <Slides>31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PowerPoint Presentation</vt:lpstr>
      <vt:lpstr>PowerPoint Presentation</vt:lpstr>
      <vt:lpstr>PowerPoint Presentation</vt:lpstr>
      <vt:lpstr>Partnerships </vt:lpstr>
      <vt:lpstr>PowerPoint Presentation</vt:lpstr>
      <vt:lpstr>Hand offs to connect the dots</vt:lpstr>
      <vt:lpstr>Rethinking Roles and Responsibilities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Your Ideas???</vt:lpstr>
      <vt:lpstr>PowerPoint Presentation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lyle</dc:creator>
  <cp:lastModifiedBy>staff</cp:lastModifiedBy>
  <cp:revision>51</cp:revision>
  <cp:lastPrinted>2012-06-27T21:23:44Z</cp:lastPrinted>
  <dcterms:created xsi:type="dcterms:W3CDTF">2012-07-03T10:53:55Z</dcterms:created>
  <dcterms:modified xsi:type="dcterms:W3CDTF">2012-07-09T10:34:17Z</dcterms:modified>
</cp:coreProperties>
</file>